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DM Serif Text"/>
      <p:regular r:id="rId16"/>
      <p:italic r:id="rId17"/>
    </p:embeddedFont>
    <p:embeddedFont>
      <p:font typeface="Open Sans Light"/>
      <p:regular r:id="rId18"/>
      <p:bold r:id="rId19"/>
      <p:italic r:id="rId20"/>
      <p:boldItalic r:id="rId21"/>
    </p:embeddedFont>
    <p:embeddedFont>
      <p:font typeface="Open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6" roundtripDataSignature="AMtx7mjGXiKm3jjX1XsJlHJtYNOmJsYF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Light-italic.fntdata"/><Relationship Id="rId22" Type="http://schemas.openxmlformats.org/officeDocument/2006/relationships/font" Target="fonts/OpenSans-regular.fntdata"/><Relationship Id="rId21" Type="http://schemas.openxmlformats.org/officeDocument/2006/relationships/font" Target="fonts/OpenSansLight-boldItalic.fntdata"/><Relationship Id="rId24" Type="http://schemas.openxmlformats.org/officeDocument/2006/relationships/font" Target="fonts/OpenSans-italic.fntdata"/><Relationship Id="rId23" Type="http://schemas.openxmlformats.org/officeDocument/2006/relationships/font" Target="fonts/Open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DMSerifText-italic.fntdata"/><Relationship Id="rId16" Type="http://schemas.openxmlformats.org/officeDocument/2006/relationships/font" Target="fonts/DMSerifText-regular.fntdata"/><Relationship Id="rId19" Type="http://schemas.openxmlformats.org/officeDocument/2006/relationships/font" Target="fonts/OpenSansLight-bold.fntdata"/><Relationship Id="rId18" Type="http://schemas.openxmlformats.org/officeDocument/2006/relationships/font" Target="fonts/OpenSansLigh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ax.thomsonreuters.com/site/hcet-ebia/ameriflex" TargetMode="External"/><Relationship Id="rId3" Type="http://schemas.openxmlformats.org/officeDocument/2006/relationships/hyperlink" Target="http://www.myameriflex.com/fsastore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55555"/>
                </a:solidFill>
                <a:highlight>
                  <a:srgbClr val="FFFFFF"/>
                </a:highlight>
              </a:rPr>
              <a:t>To review a few list of eligible expenses, log in to MyAmeriflex and visit the “Resources” tab under the Help Page.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https://tax.thomsonreuters.com/site/hcet-ebia/ameriflex</a:t>
            </a:r>
            <a:endParaRPr sz="1200">
              <a:solidFill>
                <a:srgbClr val="555555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55555"/>
                </a:solidFill>
                <a:highlight>
                  <a:srgbClr val="FFFFFF"/>
                </a:highlight>
              </a:rPr>
              <a:t>To purchase FSA-eligible items online, visit the </a:t>
            </a:r>
            <a:r>
              <a:rPr lang="en" sz="1200">
                <a:solidFill>
                  <a:srgbClr val="01B4E6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FSA Store</a:t>
            </a:r>
            <a:r>
              <a:rPr lang="en" sz="1200">
                <a:solidFill>
                  <a:srgbClr val="555555"/>
                </a:solidFill>
                <a:highlight>
                  <a:srgbClr val="FFFFFF"/>
                </a:highlight>
              </a:rPr>
              <a:t>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7ee284b1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g17ee284b12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/Content">
  <p:cSld name="Title/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title"/>
          </p:nvPr>
        </p:nvSpPr>
        <p:spPr>
          <a:xfrm>
            <a:off x="381000" y="1905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17" name="Google Shape;17;p14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"/>
          <p:cNvSpPr/>
          <p:nvPr/>
        </p:nvSpPr>
        <p:spPr>
          <a:xfrm>
            <a:off x="1045925" y="1157575"/>
            <a:ext cx="7119300" cy="2240700"/>
          </a:xfrm>
          <a:prstGeom prst="rect">
            <a:avLst/>
          </a:prstGeom>
          <a:noFill/>
          <a:ln cap="flat" cmpd="sng" w="19050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How to Use this Presentation:</a:t>
            </a:r>
            <a:endParaRPr b="0" i="0" sz="1000" u="none" cap="none" strike="noStrike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60" name="Google Shape;60;p1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61" name="Google Shape;61;p1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1"/>
          <p:cNvSpPr txBox="1"/>
          <p:nvPr/>
        </p:nvSpPr>
        <p:spPr>
          <a:xfrm>
            <a:off x="2776525" y="1157725"/>
            <a:ext cx="5051700" cy="22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b="0" i="0" lang="en" sz="12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Double-check each slide carefully to be sure that all points are applicable to your plans.</a:t>
            </a:r>
            <a:endParaRPr b="0" i="0" sz="12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b="0" i="0" lang="en" sz="12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Copy and paste the slides into your open enrollment presentation. </a:t>
            </a:r>
            <a:endParaRPr b="0" i="0" sz="12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b="0" i="0" lang="en" sz="12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To increase your enrollment rate, we recommend that you present these slides after you discuss your medical, vision and dental plans. </a:t>
            </a:r>
            <a:endParaRPr b="0" i="0" sz="12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b="0" i="0" lang="en" sz="12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If a slide has a video on it, simply click the video to open it in your browser.</a:t>
            </a:r>
            <a:endParaRPr b="0" i="0" sz="12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" name="Google Shape;72;p1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1315769" y="1551308"/>
            <a:ext cx="1245890" cy="1245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0"/>
          <p:cNvPicPr preferRelativeResize="0"/>
          <p:nvPr/>
        </p:nvPicPr>
        <p:blipFill rotWithShape="1">
          <a:blip r:embed="rId3">
            <a:alphaModFix/>
          </a:blip>
          <a:srcRect b="10162" l="514" r="582" t="20086"/>
          <a:stretch/>
        </p:blipFill>
        <p:spPr>
          <a:xfrm>
            <a:off x="757225" y="634675"/>
            <a:ext cx="7629527" cy="358757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oogle Shape;188;p10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89" name="Google Shape;189;p10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0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10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Questions?</a:t>
            </a:r>
            <a:endParaRPr b="0" i="0" sz="3000" u="none" cap="none" strike="noStrike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"/>
          <p:cNvSpPr txBox="1"/>
          <p:nvPr/>
        </p:nvSpPr>
        <p:spPr>
          <a:xfrm>
            <a:off x="1647450" y="1725525"/>
            <a:ext cx="5928000" cy="10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" sz="2900" u="none" cap="none" strike="noStrike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Limited Purpose </a:t>
            </a:r>
            <a:endParaRPr b="0" i="0" sz="2900" u="none" cap="none" strike="noStrike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" sz="2900" u="none" cap="none" strike="noStrike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FLexible Spending Account</a:t>
            </a:r>
            <a:endParaRPr b="0" i="0" sz="2900" u="none" cap="none" strike="noStrike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79" name="Google Shape;79;p2"/>
          <p:cNvGrpSpPr/>
          <p:nvPr/>
        </p:nvGrpSpPr>
        <p:grpSpPr>
          <a:xfrm>
            <a:off x="3951989" y="4408803"/>
            <a:ext cx="1240011" cy="231376"/>
            <a:chOff x="794550" y="2290675"/>
            <a:chExt cx="6090425" cy="1136425"/>
          </a:xfrm>
        </p:grpSpPr>
        <p:sp>
          <p:nvSpPr>
            <p:cNvPr id="80" name="Google Shape;80;p2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"/>
          <p:cNvPicPr preferRelativeResize="0"/>
          <p:nvPr/>
        </p:nvPicPr>
        <p:blipFill rotWithShape="1">
          <a:blip r:embed="rId3">
            <a:alphaModFix/>
          </a:blip>
          <a:srcRect b="4856" l="0" r="0" t="4857"/>
          <a:stretch/>
        </p:blipFill>
        <p:spPr>
          <a:xfrm>
            <a:off x="757225" y="634675"/>
            <a:ext cx="7629528" cy="358757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3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" name="Google Shape;96;p3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97" name="Google Shape;97;p3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3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" sz="2900" u="none" cap="none" strike="noStrike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What is an LPFSA?</a:t>
            </a:r>
            <a:endParaRPr b="0" i="0" sz="2900" u="none" cap="none" strike="noStrike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Limited Purpose FLexible Spending Account</a:t>
            </a:r>
            <a:endParaRPr b="0" i="0" sz="1000" u="none" cap="none" strike="noStrike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14" name="Google Shape;114;p4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15" name="Google Shape;115;p4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4"/>
          <p:cNvSpPr txBox="1"/>
          <p:nvPr/>
        </p:nvSpPr>
        <p:spPr>
          <a:xfrm>
            <a:off x="461350" y="1021050"/>
            <a:ext cx="8400900" cy="3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 limited purpose FSA (LPFSA) allows you to set aside pre-tax money to pay for vision and dental expenses. The LPFSA is commonly combined with an HSA.</a:t>
            </a:r>
            <a:endParaRPr b="0" i="0" sz="1400" u="none" cap="none" strike="noStrik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Contribution limit:</a:t>
            </a: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$3,050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 b="4856" l="0" r="0" t="4857"/>
          <a:stretch/>
        </p:blipFill>
        <p:spPr>
          <a:xfrm>
            <a:off x="757225" y="634675"/>
            <a:ext cx="7629528" cy="358757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" name="Google Shape;132;p5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33" name="Google Shape;133;p5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" name="Google Shape;143;p5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" sz="2900" u="none" cap="none" strike="noStrike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Eligible Expenses</a:t>
            </a:r>
            <a:endParaRPr b="0" i="0" sz="2900" u="none" cap="none" strike="noStrike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6"/>
          <p:cNvPicPr preferRelativeResize="0"/>
          <p:nvPr/>
        </p:nvPicPr>
        <p:blipFill rotWithShape="1">
          <a:blip r:embed="rId4">
            <a:alphaModFix amt="78000"/>
          </a:blip>
          <a:srcRect b="0" l="0" r="0" t="0"/>
          <a:stretch/>
        </p:blipFill>
        <p:spPr>
          <a:xfrm>
            <a:off x="0" y="0"/>
            <a:ext cx="9144000" cy="514350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 txBox="1"/>
          <p:nvPr/>
        </p:nvSpPr>
        <p:spPr>
          <a:xfrm>
            <a:off x="0" y="1876325"/>
            <a:ext cx="91440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" sz="3500" u="none" cap="none" strike="noStrike">
                <a:solidFill>
                  <a:srgbClr val="666666"/>
                </a:solidFill>
                <a:latin typeface="DM Serif Text"/>
                <a:ea typeface="DM Serif Text"/>
                <a:cs typeface="DM Serif Text"/>
                <a:sym typeface="DM Serif Text"/>
              </a:rPr>
              <a:t>Dentures . Dental x-rays. Crowns . Fillings</a:t>
            </a:r>
            <a:endParaRPr b="0" i="0" sz="3500" u="none" cap="none" strike="noStrike">
              <a:solidFill>
                <a:srgbClr val="666666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7"/>
          <p:cNvPicPr preferRelativeResize="0"/>
          <p:nvPr/>
        </p:nvPicPr>
        <p:blipFill rotWithShape="1">
          <a:blip r:embed="rId4">
            <a:alphaModFix amt="68000"/>
          </a:blip>
          <a:srcRect b="0" l="0" r="0" t="0"/>
          <a:stretch/>
        </p:blipFill>
        <p:spPr>
          <a:xfrm>
            <a:off x="0" y="0"/>
            <a:ext cx="9144000" cy="514350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 txBox="1"/>
          <p:nvPr/>
        </p:nvSpPr>
        <p:spPr>
          <a:xfrm>
            <a:off x="0" y="1603200"/>
            <a:ext cx="9144000" cy="96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" sz="3400" u="none" cap="none" strike="noStrike">
                <a:solidFill>
                  <a:srgbClr val="666666"/>
                </a:solidFill>
                <a:latin typeface="DM Serif Text"/>
                <a:ea typeface="DM Serif Text"/>
                <a:cs typeface="DM Serif Text"/>
                <a:sym typeface="DM Serif Text"/>
              </a:rPr>
              <a:t>Vision Exams . LASIK . Glasses . Contact Lenses</a:t>
            </a:r>
            <a:endParaRPr b="0" i="0" sz="3400" u="none" cap="none" strike="noStrike">
              <a:solidFill>
                <a:srgbClr val="666666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8"/>
          <p:cNvPicPr preferRelativeResize="0"/>
          <p:nvPr/>
        </p:nvPicPr>
        <p:blipFill rotWithShape="1">
          <a:blip r:embed="rId4">
            <a:alphaModFix amt="68000"/>
          </a:blip>
          <a:srcRect b="0" l="0" r="0" t="0"/>
          <a:stretch/>
        </p:blipFill>
        <p:spPr>
          <a:xfrm>
            <a:off x="0" y="0"/>
            <a:ext cx="9144000" cy="514350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8"/>
          <p:cNvSpPr txBox="1"/>
          <p:nvPr/>
        </p:nvSpPr>
        <p:spPr>
          <a:xfrm>
            <a:off x="0" y="1667325"/>
            <a:ext cx="9144000" cy="11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baseline="30000" i="0" lang="en" sz="4400" u="none" cap="none" strike="noStrike">
                <a:solidFill>
                  <a:srgbClr val="666666"/>
                </a:solidFill>
                <a:latin typeface="DM Serif Text"/>
                <a:ea typeface="DM Serif Text"/>
                <a:cs typeface="DM Serif Text"/>
                <a:sym typeface="DM Serif Text"/>
              </a:rPr>
              <a:t>Over-the-Counter Medications. Menstrual Care products . And much more</a:t>
            </a:r>
            <a:endParaRPr b="0" baseline="30000" i="0" sz="4400" u="none" cap="none" strike="noStrike">
              <a:solidFill>
                <a:srgbClr val="666666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7ee284b125_0_0"/>
          <p:cNvSpPr txBox="1"/>
          <p:nvPr>
            <p:ph type="title"/>
          </p:nvPr>
        </p:nvSpPr>
        <p:spPr>
          <a:xfrm>
            <a:off x="4725863" y="527602"/>
            <a:ext cx="20910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" sz="3800">
                <a:solidFill>
                  <a:srgbClr val="66666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Support</a:t>
            </a:r>
            <a:endParaRPr sz="3800">
              <a:solidFill>
                <a:srgbClr val="666666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7" name="Google Shape;167;g17ee284b125_0_0"/>
          <p:cNvSpPr txBox="1"/>
          <p:nvPr/>
        </p:nvSpPr>
        <p:spPr>
          <a:xfrm>
            <a:off x="1704900" y="3848025"/>
            <a:ext cx="17526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0" i="0" lang="en" sz="1500" u="none" cap="none" strike="noStrike">
                <a:solidFill>
                  <a:srgbClr val="1A8CB3"/>
                </a:solidFill>
                <a:latin typeface="Open Sans"/>
                <a:ea typeface="Open Sans"/>
                <a:cs typeface="Open Sans"/>
                <a:sym typeface="Open Sans"/>
              </a:rPr>
              <a:t>Download the Mobile App</a:t>
            </a:r>
            <a:endParaRPr b="0" i="0" sz="900" u="none" cap="none" strike="noStrike">
              <a:solidFill>
                <a:srgbClr val="1A8CB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" name="Google Shape;168;g17ee284b125_0_0"/>
          <p:cNvSpPr txBox="1"/>
          <p:nvPr/>
        </p:nvSpPr>
        <p:spPr>
          <a:xfrm>
            <a:off x="3550050" y="3848025"/>
            <a:ext cx="18915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Call us at:</a:t>
            </a:r>
            <a:r>
              <a:rPr lang="en" sz="15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500" u="none" cap="none" strike="noStrike">
                <a:solidFill>
                  <a:srgbClr val="537EA1"/>
                </a:solidFill>
                <a:latin typeface="Open Sans"/>
                <a:ea typeface="Open Sans"/>
                <a:cs typeface="Open Sans"/>
                <a:sym typeface="Open Sans"/>
              </a:rPr>
              <a:t>888.868.3539</a:t>
            </a:r>
            <a:endParaRPr b="0" i="0" sz="1500" u="none" cap="none" strike="noStrike">
              <a:solidFill>
                <a:srgbClr val="537EA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g17ee284b125_0_0"/>
          <p:cNvSpPr txBox="1"/>
          <p:nvPr/>
        </p:nvSpPr>
        <p:spPr>
          <a:xfrm>
            <a:off x="5295900" y="3848025"/>
            <a:ext cx="23115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Visit us at: </a:t>
            </a:r>
            <a:r>
              <a:rPr b="0" i="0" lang="en" sz="1500" u="none" cap="none" strike="noStrike">
                <a:solidFill>
                  <a:srgbClr val="50C1BD"/>
                </a:solidFill>
                <a:latin typeface="Open Sans"/>
                <a:ea typeface="Open Sans"/>
                <a:cs typeface="Open Sans"/>
                <a:sym typeface="Open Sans"/>
              </a:rPr>
              <a:t>www.myameriflex.com</a:t>
            </a:r>
            <a:endParaRPr b="0" i="0" sz="1500" u="none" cap="none" strike="noStrike">
              <a:solidFill>
                <a:srgbClr val="50C1B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0" name="Google Shape;170;g17ee284b12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100" y="1440250"/>
            <a:ext cx="6123399" cy="2262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17ee284b125_0_0"/>
          <p:cNvGrpSpPr/>
          <p:nvPr/>
        </p:nvGrpSpPr>
        <p:grpSpPr>
          <a:xfrm>
            <a:off x="2327137" y="628520"/>
            <a:ext cx="2297308" cy="428660"/>
            <a:chOff x="794550" y="2290675"/>
            <a:chExt cx="6090425" cy="1136425"/>
          </a:xfrm>
        </p:grpSpPr>
        <p:sp>
          <p:nvSpPr>
            <p:cNvPr id="172" name="Google Shape;172;g17ee284b125_0_0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g17ee284b125_0_0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17ee284b125_0_0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g17ee284b125_0_0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g17ee284b125_0_0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17ee284b125_0_0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g17ee284b125_0_0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g17ee284b125_0_0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17ee284b125_0_0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g17ee284b125_0_0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